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93" r:id="rId5"/>
    <p:sldId id="259" r:id="rId6"/>
    <p:sldId id="264" r:id="rId7"/>
    <p:sldId id="265" r:id="rId8"/>
    <p:sldId id="266" r:id="rId9"/>
    <p:sldId id="267" r:id="rId10"/>
    <p:sldId id="283" r:id="rId11"/>
    <p:sldId id="276" r:id="rId12"/>
    <p:sldId id="277" r:id="rId13"/>
    <p:sldId id="278" r:id="rId14"/>
    <p:sldId id="271" r:id="rId15"/>
    <p:sldId id="273" r:id="rId16"/>
    <p:sldId id="275" r:id="rId17"/>
    <p:sldId id="279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61" r:id="rId27"/>
    <p:sldId id="262" r:id="rId28"/>
    <p:sldId id="263" r:id="rId29"/>
    <p:sldId id="282" r:id="rId30"/>
    <p:sldId id="295" r:id="rId3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584" autoAdjust="0"/>
  </p:normalViewPr>
  <p:slideViewPr>
    <p:cSldViewPr>
      <p:cViewPr varScale="1">
        <p:scale>
          <a:sx n="63" d="100"/>
          <a:sy n="63" d="100"/>
        </p:scale>
        <p:origin x="-11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801C8-B097-4AC4-BDE1-02BF346AE5F2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42BB6-3D95-476D-B61D-3F120421754B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2BB6-3D95-476D-B61D-3F120421754B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Egy hasonlósági gráf pontjainak klaszterezéséhez olyan gráf partíciókat keresünk, melyek tagjait</a:t>
            </a:r>
          </a:p>
          <a:p>
            <a:pPr lvl="1"/>
            <a:r>
              <a:rPr lang="hu-HU" dirty="0" smtClean="0"/>
              <a:t>más partíciók tagjaival összekötő élek kis súlyúak (nem vagy nagyon kevéssé hasonlítanak egymáshoz)</a:t>
            </a:r>
          </a:p>
          <a:p>
            <a:pPr lvl="1"/>
            <a:r>
              <a:rPr lang="hu-HU" dirty="0" smtClean="0"/>
              <a:t>egymással összekötő élek nagy súlyúak (hasonlóak egymáshoz)</a:t>
            </a:r>
          </a:p>
          <a:p>
            <a:r>
              <a:rPr lang="hu-HU" dirty="0" smtClean="0"/>
              <a:t>Ennek</a:t>
            </a:r>
            <a:r>
              <a:rPr lang="hu-HU" baseline="0" dirty="0" smtClean="0"/>
              <a:t> legegyszerűbb leképezése a </a:t>
            </a:r>
            <a:r>
              <a:rPr lang="hu-HU" baseline="0" dirty="0" err="1" smtClean="0"/>
              <a:t>mincut</a:t>
            </a:r>
            <a:r>
              <a:rPr lang="hu-HU" baseline="0" dirty="0" smtClean="0"/>
              <a:t> probléma megoldása, ennek hibáit pedig kiküszöböli a </a:t>
            </a:r>
            <a:r>
              <a:rPr lang="hu-HU" baseline="0" dirty="0" err="1" smtClean="0"/>
              <a:t>RatioCut</a:t>
            </a:r>
            <a:r>
              <a:rPr lang="hu-HU" baseline="0" dirty="0" smtClean="0"/>
              <a:t>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2BB6-3D95-476D-B61D-3F120421754B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Egy</a:t>
            </a:r>
            <a:r>
              <a:rPr lang="hu-HU" baseline="0" dirty="0" smtClean="0"/>
              <a:t> mátrix nyoma (</a:t>
            </a:r>
            <a:r>
              <a:rPr lang="hu-HU" baseline="0" dirty="0" err="1" smtClean="0"/>
              <a:t>trace</a:t>
            </a:r>
            <a:r>
              <a:rPr lang="hu-HU" baseline="0" dirty="0" smtClean="0"/>
              <a:t>) a főátlójában lévő elemeinek összege.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2BB6-3D95-476D-B61D-3F120421754B}" type="slidenum">
              <a:rPr lang="hu-HU" smtClean="0"/>
              <a:pPr/>
              <a:t>10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89395-4AD8-4E34-BBEA-C0FCE2FBC47C}" type="datetimeFigureOut">
              <a:rPr lang="hu-HU" smtClean="0"/>
              <a:pPr/>
              <a:t>2013.04.03.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C6F4E-73A2-4253-B9EB-525E8E76A3E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Klaszterező algoritmusok</a:t>
            </a:r>
            <a:br>
              <a:rPr lang="hu-HU" dirty="0" smtClean="0"/>
            </a:br>
            <a:r>
              <a:rPr lang="hu-HU" dirty="0" err="1" smtClean="0"/>
              <a:t>smart</a:t>
            </a:r>
            <a:r>
              <a:rPr lang="hu-HU" dirty="0" smtClean="0"/>
              <a:t> city alkalmazásokhoz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Gonda László</a:t>
            </a:r>
          </a:p>
          <a:p>
            <a:r>
              <a:rPr lang="hu-HU" dirty="0" smtClean="0"/>
              <a:t>Témavezető: Dr. </a:t>
            </a:r>
            <a:r>
              <a:rPr lang="hu-HU" dirty="0" err="1" smtClean="0"/>
              <a:t>Ispány</a:t>
            </a:r>
            <a:r>
              <a:rPr lang="hu-HU" dirty="0" smtClean="0"/>
              <a:t> Márton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spektrál</a:t>
            </a:r>
            <a:r>
              <a:rPr lang="hu-HU" dirty="0" smtClean="0"/>
              <a:t> klaszterezés működési elve</a:t>
            </a:r>
            <a:br>
              <a:rPr lang="hu-HU" dirty="0" smtClean="0"/>
            </a:br>
            <a:r>
              <a:rPr lang="hu-HU" sz="2200" dirty="0" smtClean="0"/>
              <a:t>(Forrás: von </a:t>
            </a:r>
            <a:r>
              <a:rPr lang="hu-HU" sz="2200" dirty="0" err="1" smtClean="0"/>
              <a:t>Luxburg</a:t>
            </a:r>
            <a:r>
              <a:rPr lang="hu-HU" sz="2200" dirty="0" smtClean="0"/>
              <a:t>, 2007)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hu-HU" dirty="0" smtClean="0"/>
              <a:t>Ennek a nyom </a:t>
            </a:r>
            <a:r>
              <a:rPr lang="hu-HU" dirty="0" err="1" smtClean="0"/>
              <a:t>minimalizációs</a:t>
            </a:r>
            <a:r>
              <a:rPr lang="hu-HU" dirty="0" smtClean="0"/>
              <a:t> problémának az a T mátrix lesz a megoldása, mely pontosan az </a:t>
            </a:r>
            <a:r>
              <a:rPr lang="hu-HU" i="1" dirty="0" err="1" smtClean="0"/>
              <a:t>L</a:t>
            </a:r>
            <a:r>
              <a:rPr lang="hu-HU" i="1" baseline="-25000" dirty="0" err="1" smtClean="0"/>
              <a:t>sym</a:t>
            </a:r>
            <a:r>
              <a:rPr lang="hu-HU" dirty="0" smtClean="0"/>
              <a:t> első </a:t>
            </a:r>
            <a:r>
              <a:rPr lang="hu-HU" i="1" dirty="0" smtClean="0"/>
              <a:t>k</a:t>
            </a:r>
            <a:r>
              <a:rPr lang="hu-HU" dirty="0" smtClean="0"/>
              <a:t> sajátvektorát </a:t>
            </a:r>
            <a:r>
              <a:rPr lang="hu-HU" dirty="0" smtClean="0"/>
              <a:t>tartalmazza (</a:t>
            </a:r>
            <a:r>
              <a:rPr lang="hu-HU" dirty="0" err="1" smtClean="0"/>
              <a:t>Lütkepohl</a:t>
            </a:r>
            <a:r>
              <a:rPr lang="hu-HU" dirty="0" smtClean="0"/>
              <a:t>, 1997)</a:t>
            </a:r>
          </a:p>
          <a:p>
            <a:r>
              <a:rPr lang="hu-HU" dirty="0" smtClean="0"/>
              <a:t>Ennek a mátrixnak a sorait feleltetjük meg az eredeti gráf pontjainak, és ezeket klaszterezzük pl. </a:t>
            </a:r>
            <a:r>
              <a:rPr lang="hu-HU" dirty="0" err="1" smtClean="0"/>
              <a:t>k-közép</a:t>
            </a:r>
            <a:r>
              <a:rPr lang="hu-HU" dirty="0" smtClean="0"/>
              <a:t> módszerrel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Gráf és rekord típusú adatok együttes </a:t>
            </a:r>
            <a:r>
              <a:rPr lang="hu-HU" dirty="0" smtClean="0"/>
              <a:t>felhasználása</a:t>
            </a:r>
            <a:endParaRPr lang="hu-HU" dirty="0"/>
          </a:p>
        </p:txBody>
      </p:sp>
      <p:pic>
        <p:nvPicPr>
          <p:cNvPr id="4" name="Tartalom helye 3" descr="alga_folyamatabra_0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4193" y="1196752"/>
            <a:ext cx="6406159" cy="527566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Gráf és rekord típusú adatok együttes felhasználása – II. verzió</a:t>
            </a:r>
            <a:endParaRPr lang="hu-HU" dirty="0"/>
          </a:p>
        </p:txBody>
      </p:sp>
      <p:pic>
        <p:nvPicPr>
          <p:cNvPr id="7" name="Tartalom helye 6" descr="alga_folyamatabra_0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4193" y="1196752"/>
            <a:ext cx="6478167" cy="533496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Gráf és rekord típusú adatok együttes felhasználása – III. verzió</a:t>
            </a:r>
            <a:endParaRPr lang="hu-HU" dirty="0"/>
          </a:p>
        </p:txBody>
      </p:sp>
      <p:pic>
        <p:nvPicPr>
          <p:cNvPr id="6" name="Tartalom helye 5" descr="alga_folyamatabra_0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196562"/>
            <a:ext cx="5976664" cy="539827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>
            <a:normAutofit/>
          </a:bodyPr>
          <a:lstStyle/>
          <a:p>
            <a:r>
              <a:rPr lang="hu-HU" sz="3200" dirty="0" smtClean="0"/>
              <a:t>Implementáció - R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7606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similarity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matrix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function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(d,k,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epsilon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S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matrix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data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= NA,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(d),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d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)) #kezdetben üres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ia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&lt;- 1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(i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1: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(d)) 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(j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ia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(d)) 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(i == j) 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	S[i,j] &lt;- 0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}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	S[i,j]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gsim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(d[i,], d[j,], 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k)</a:t>
            </a:r>
            <a:endParaRPr lang="hu-HU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(S[i,j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epsilon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S[j,i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] &lt;- S[i,j]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hu-HU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S[i,j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] &lt;- 0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S[j,i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] &lt;- 0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} 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# epszilon-hasonlósági verzió, ritkább mátrixot eredményez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    }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endParaRPr lang="hu-HU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ia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ia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+ 1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(S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hu-HU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>
            <a:normAutofit/>
          </a:bodyPr>
          <a:lstStyle/>
          <a:p>
            <a:r>
              <a:rPr lang="hu-HU" sz="3200" dirty="0" smtClean="0"/>
              <a:t>Implementáció - R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7606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laplace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matrix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function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(m) 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D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matrix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data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= NA,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(m),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)) #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degree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matrix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, kezdetben üres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(i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1: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(m))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(j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1: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(m))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D[i,j] &lt;- 0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(i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1: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(m)) 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deg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&lt;- 0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(j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1: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(m))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(m[i,j] &gt; 0)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deg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deg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+ 1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D[i,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]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deg</a:t>
            </a:r>
            <a:endParaRPr lang="hu-HU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diag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(m)) - (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sqrt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(D) %*% m %*%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sqrt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(D)))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hu-HU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eigenvectors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function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(m,k) 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ev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data.frame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(i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1:k) 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(j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in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1: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nrow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(m)) 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ev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[j,i]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eigen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(m)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$vectors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[j,(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ncol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(m) - i + 1)]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ev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hu-HU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>
            <a:normAutofit/>
          </a:bodyPr>
          <a:lstStyle/>
          <a:p>
            <a:r>
              <a:rPr lang="hu-HU" sz="3200" dirty="0" smtClean="0"/>
              <a:t>Implementáció - R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22322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spektrálklaszterező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- paramétere egy hasonlósági vagy egy szomszédsági mátrix (vagy azok keveréke), és egy elvárt klaszterszám</a:t>
            </a:r>
          </a:p>
          <a:p>
            <a:pPr>
              <a:buNone/>
            </a:pP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spectral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clustering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function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(m,k) {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L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laplace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matrix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(m)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EV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eigenvectors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(L,k)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EVN &lt;- 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eigenvectors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normalize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(EV)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hu-HU" sz="1400" dirty="0" err="1" smtClean="0">
                <a:latin typeface="Courier New" pitchFamily="49" charset="0"/>
                <a:cs typeface="Courier New" pitchFamily="49" charset="0"/>
              </a:rPr>
              <a:t>kmeans</a:t>
            </a: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(EVN,k))</a:t>
            </a:r>
          </a:p>
          <a:p>
            <a:pPr>
              <a:buNone/>
            </a:pPr>
            <a:r>
              <a:rPr lang="hu-HU" sz="1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hu-HU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457200" y="3140968"/>
            <a:ext cx="8229600" cy="29851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sz="3200" noProof="0" dirty="0" smtClean="0"/>
              <a:t>Ezzel az implementációval a fentebbi három végrehajtási folyamat új függvények definiálása vagy a meglévőek módosítása nélkül megvalósítható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hu-HU" sz="32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hu-HU" sz="32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spectral</a:t>
            </a:r>
            <a:r>
              <a:rPr kumimoji="0" lang="hu-HU" sz="32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_</a:t>
            </a:r>
            <a:r>
              <a:rPr kumimoji="0" lang="hu-HU" sz="32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clustering</a:t>
            </a:r>
            <a:r>
              <a:rPr kumimoji="0" lang="hu-HU" sz="32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függvényt az I. és II. esetben egyszer, a III. esetben kétszer hívjuk meg, változtatások nélkül, az eredeti adatmátrixok megfelelő összeillesztéseire</a:t>
            </a:r>
            <a:endParaRPr kumimoji="0" lang="hu-H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Teszteredmények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Szintetikus adatállomány, n = 50</a:t>
            </a:r>
          </a:p>
          <a:p>
            <a:r>
              <a:rPr lang="hu-HU" dirty="0" smtClean="0"/>
              <a:t>Az egyes egyedekhez tartozik egy gráf csúcs, illetve egy két valós szám elemből álló rekord</a:t>
            </a:r>
          </a:p>
          <a:p>
            <a:endParaRPr lang="hu-HU" dirty="0"/>
          </a:p>
        </p:txBody>
      </p:sp>
      <p:pic>
        <p:nvPicPr>
          <p:cNvPr id="4" name="Kép 3" descr="gráf_klaszterezet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3212976"/>
            <a:ext cx="3382946" cy="3376247"/>
          </a:xfrm>
          <a:prstGeom prst="rect">
            <a:avLst/>
          </a:prstGeom>
        </p:spPr>
      </p:pic>
      <p:pic>
        <p:nvPicPr>
          <p:cNvPr id="5" name="Kép 4" descr="adatpontok_ala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52694" y="3212975"/>
            <a:ext cx="3782618" cy="33507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Teszteredmények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egyes klaszterezések minőségének mérőszáma lehet a </a:t>
            </a:r>
            <a:r>
              <a:rPr lang="hu-HU" i="1" dirty="0" smtClean="0"/>
              <a:t>modularitás</a:t>
            </a:r>
            <a:r>
              <a:rPr lang="hu-HU" dirty="0" smtClean="0"/>
              <a:t> (</a:t>
            </a:r>
            <a:r>
              <a:rPr lang="hu-HU" dirty="0" err="1" smtClean="0"/>
              <a:t>Newman</a:t>
            </a:r>
            <a:r>
              <a:rPr lang="hu-HU" dirty="0" smtClean="0"/>
              <a:t>, 2004), mely a következőképpen áll elő: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4" name="Kép 3" descr="eq0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212976"/>
            <a:ext cx="8049749" cy="485843"/>
          </a:xfrm>
          <a:prstGeom prst="rect">
            <a:avLst/>
          </a:prstGeom>
        </p:spPr>
      </p:pic>
      <p:pic>
        <p:nvPicPr>
          <p:cNvPr id="5" name="Kép 4" descr="eq0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3717032"/>
            <a:ext cx="4486902" cy="1286055"/>
          </a:xfrm>
          <a:prstGeom prst="rect">
            <a:avLst/>
          </a:prstGeom>
        </p:spPr>
      </p:pic>
      <p:pic>
        <p:nvPicPr>
          <p:cNvPr id="6" name="Kép 5" descr="eq07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6" y="3717032"/>
            <a:ext cx="3524742" cy="1324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Teszteredmények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egyes adattípusokra különállóan nézve a modularitás értéke</a:t>
            </a:r>
          </a:p>
          <a:p>
            <a:pPr lvl="1"/>
            <a:r>
              <a:rPr lang="hu-HU" dirty="0" smtClean="0"/>
              <a:t>A gráf adatokra</a:t>
            </a:r>
            <a:br>
              <a:rPr lang="hu-HU" dirty="0" smtClean="0"/>
            </a:br>
            <a:r>
              <a:rPr lang="hu-HU" dirty="0" smtClean="0"/>
              <a:t>modularitás(C</a:t>
            </a:r>
            <a:r>
              <a:rPr lang="hu-HU" baseline="-25000" dirty="0" smtClean="0"/>
              <a:t>1</a:t>
            </a:r>
            <a:r>
              <a:rPr lang="hu-HU" dirty="0" smtClean="0"/>
              <a:t>,</a:t>
            </a:r>
            <a:r>
              <a:rPr lang="hu-HU" dirty="0" smtClean="0"/>
              <a:t> </a:t>
            </a:r>
            <a:r>
              <a:rPr lang="hu-HU" dirty="0" smtClean="0"/>
              <a:t>C</a:t>
            </a:r>
            <a:r>
              <a:rPr lang="hu-HU" baseline="-25000" dirty="0" smtClean="0"/>
              <a:t>2</a:t>
            </a:r>
            <a:r>
              <a:rPr lang="hu-HU" dirty="0" smtClean="0"/>
              <a:t>, C</a:t>
            </a:r>
            <a:r>
              <a:rPr lang="hu-HU" baseline="-25000" dirty="0" smtClean="0"/>
              <a:t>3</a:t>
            </a:r>
            <a:r>
              <a:rPr lang="hu-HU" dirty="0" smtClean="0"/>
              <a:t>) = 435</a:t>
            </a:r>
          </a:p>
          <a:p>
            <a:pPr lvl="1"/>
            <a:r>
              <a:rPr lang="hu-HU" dirty="0" smtClean="0"/>
              <a:t>A rekordadatokra</a:t>
            </a:r>
            <a:br>
              <a:rPr lang="hu-HU" dirty="0" smtClean="0"/>
            </a:br>
            <a:r>
              <a:rPr lang="hu-HU" dirty="0" smtClean="0"/>
              <a:t>modularitás(C</a:t>
            </a:r>
            <a:r>
              <a:rPr lang="hu-HU" baseline="-25000" dirty="0" smtClean="0"/>
              <a:t>1</a:t>
            </a:r>
            <a:r>
              <a:rPr lang="hu-HU" dirty="0" smtClean="0"/>
              <a:t>, C</a:t>
            </a:r>
            <a:r>
              <a:rPr lang="hu-HU" baseline="-25000" dirty="0" smtClean="0"/>
              <a:t>2</a:t>
            </a:r>
            <a:r>
              <a:rPr lang="hu-HU" dirty="0" smtClean="0"/>
              <a:t>, </a:t>
            </a:r>
            <a:r>
              <a:rPr lang="hu-HU" dirty="0" smtClean="0"/>
              <a:t>C</a:t>
            </a:r>
            <a:r>
              <a:rPr lang="hu-HU" baseline="-25000" dirty="0" smtClean="0"/>
              <a:t>3</a:t>
            </a:r>
            <a:r>
              <a:rPr lang="hu-HU" dirty="0" smtClean="0"/>
              <a:t> , </a:t>
            </a:r>
            <a:r>
              <a:rPr lang="hu-HU" dirty="0" smtClean="0"/>
              <a:t>C</a:t>
            </a:r>
            <a:r>
              <a:rPr lang="hu-HU" baseline="-25000" dirty="0" smtClean="0"/>
              <a:t>4</a:t>
            </a:r>
            <a:r>
              <a:rPr lang="hu-HU" dirty="0" smtClean="0"/>
              <a:t> </a:t>
            </a:r>
            <a:r>
              <a:rPr lang="hu-HU" dirty="0" smtClean="0"/>
              <a:t>, </a:t>
            </a:r>
            <a:r>
              <a:rPr lang="hu-HU" dirty="0" smtClean="0"/>
              <a:t>C</a:t>
            </a:r>
            <a:r>
              <a:rPr lang="hu-HU" baseline="-25000" dirty="0" smtClean="0"/>
              <a:t>5</a:t>
            </a:r>
            <a:r>
              <a:rPr lang="hu-HU" dirty="0" smtClean="0"/>
              <a:t>) = 955,6279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Smart</a:t>
            </a:r>
            <a:r>
              <a:rPr lang="hu-HU" dirty="0" smtClean="0"/>
              <a:t> city / </a:t>
            </a:r>
            <a:r>
              <a:rPr lang="hu-HU" dirty="0" err="1" smtClean="0"/>
              <a:t>smart</a:t>
            </a:r>
            <a:r>
              <a:rPr lang="hu-HU" dirty="0" smtClean="0"/>
              <a:t> campus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hu-HU" dirty="0" smtClean="0"/>
          </a:p>
          <a:p>
            <a:r>
              <a:rPr lang="hu-HU" dirty="0" smtClean="0"/>
              <a:t>„egymáshoz kapcsolódó, heterogén forrásokból érkező adatok integrálására van szükség” (</a:t>
            </a:r>
            <a:r>
              <a:rPr lang="hu-HU" dirty="0" err="1" smtClean="0"/>
              <a:t>Boran</a:t>
            </a:r>
            <a:r>
              <a:rPr lang="hu-HU" dirty="0" smtClean="0"/>
              <a:t> et </a:t>
            </a:r>
            <a:r>
              <a:rPr lang="hu-HU" dirty="0" err="1" smtClean="0"/>
              <a:t>al</a:t>
            </a:r>
            <a:r>
              <a:rPr lang="hu-HU" dirty="0" smtClean="0"/>
              <a:t>., 2011)</a:t>
            </a:r>
          </a:p>
          <a:p>
            <a:r>
              <a:rPr lang="hu-HU" dirty="0" err="1" smtClean="0"/>
              <a:t>Smart</a:t>
            </a:r>
            <a:r>
              <a:rPr lang="hu-HU" dirty="0" smtClean="0"/>
              <a:t> city / </a:t>
            </a:r>
            <a:r>
              <a:rPr lang="hu-HU" dirty="0" err="1" smtClean="0"/>
              <a:t>smart</a:t>
            </a:r>
            <a:r>
              <a:rPr lang="hu-HU" dirty="0" smtClean="0"/>
              <a:t> campus felhasználói többféle adatot szolgáltatnak</a:t>
            </a:r>
          </a:p>
          <a:p>
            <a:pPr lvl="1"/>
            <a:r>
              <a:rPr lang="hu-HU" dirty="0" smtClean="0"/>
              <a:t>Kapcsolatok - gráf típusú adatok</a:t>
            </a:r>
          </a:p>
          <a:p>
            <a:pPr lvl="1"/>
            <a:r>
              <a:rPr lang="hu-HU" dirty="0" smtClean="0"/>
              <a:t>Rekord típusú adatok</a:t>
            </a:r>
          </a:p>
          <a:p>
            <a:pPr lvl="1"/>
            <a:r>
              <a:rPr lang="hu-HU" dirty="0" smtClean="0"/>
              <a:t>Útvonalak</a:t>
            </a:r>
          </a:p>
          <a:p>
            <a:pPr lvl="1"/>
            <a:r>
              <a:rPr lang="hu-HU" dirty="0" smtClean="0"/>
              <a:t>Stb.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Teszteredmények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hasonlósági mátrixot az egyes esetekben</a:t>
            </a:r>
          </a:p>
          <a:p>
            <a:pPr lvl="1"/>
            <a:r>
              <a:rPr lang="hu-HU" dirty="0" smtClean="0"/>
              <a:t>a gráf szomszédsági mátrixának </a:t>
            </a:r>
            <a:r>
              <a:rPr lang="hu-HU" dirty="0" smtClean="0">
                <a:sym typeface="Symbol"/>
              </a:rPr>
              <a:t> súllyal</a:t>
            </a:r>
          </a:p>
          <a:p>
            <a:pPr>
              <a:buNone/>
            </a:pPr>
            <a:r>
              <a:rPr lang="hu-HU" dirty="0" smtClean="0">
                <a:sym typeface="Symbol"/>
              </a:rPr>
              <a:t>	és</a:t>
            </a:r>
          </a:p>
          <a:p>
            <a:pPr lvl="1"/>
            <a:r>
              <a:rPr lang="hu-HU" dirty="0" smtClean="0">
                <a:sym typeface="Symbol"/>
              </a:rPr>
              <a:t>a rekord adatok hasonlósági mátrixának  súllyal </a:t>
            </a:r>
          </a:p>
          <a:p>
            <a:pPr>
              <a:buNone/>
            </a:pPr>
            <a:r>
              <a:rPr lang="hu-HU" dirty="0" smtClean="0">
                <a:sym typeface="Symbol"/>
              </a:rPr>
              <a:t>	</a:t>
            </a:r>
            <a:r>
              <a:rPr lang="hu-HU" dirty="0" smtClean="0">
                <a:sym typeface="Symbol"/>
              </a:rPr>
              <a:t>történő egyesítése adja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u-HU" dirty="0" smtClean="0"/>
              <a:t>Teszteredmények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/>
          <a:lstStyle/>
          <a:p>
            <a:r>
              <a:rPr lang="hu-HU" dirty="0" smtClean="0">
                <a:sym typeface="Symbol"/>
              </a:rPr>
              <a:t> = 1,  = </a:t>
            </a:r>
            <a:r>
              <a:rPr lang="hu-HU" dirty="0" err="1" smtClean="0">
                <a:sym typeface="Symbol"/>
              </a:rPr>
              <a:t>1</a:t>
            </a:r>
            <a:r>
              <a:rPr lang="hu-HU" dirty="0" smtClean="0">
                <a:sym typeface="Symbol"/>
              </a:rPr>
              <a:t>, k = 5</a:t>
            </a:r>
          </a:p>
          <a:p>
            <a:pPr lvl="1"/>
            <a:r>
              <a:rPr lang="hu-HU" dirty="0" smtClean="0"/>
              <a:t>modularitás(C</a:t>
            </a:r>
            <a:r>
              <a:rPr lang="hu-HU" baseline="-25000" dirty="0" smtClean="0"/>
              <a:t>1</a:t>
            </a:r>
            <a:r>
              <a:rPr lang="hu-HU" dirty="0" smtClean="0"/>
              <a:t>, C</a:t>
            </a:r>
            <a:r>
              <a:rPr lang="hu-HU" baseline="-25000" dirty="0" smtClean="0"/>
              <a:t>2</a:t>
            </a:r>
            <a:r>
              <a:rPr lang="hu-HU" dirty="0" smtClean="0"/>
              <a:t>, C</a:t>
            </a:r>
            <a:r>
              <a:rPr lang="hu-HU" baseline="-25000" dirty="0" smtClean="0"/>
              <a:t>3</a:t>
            </a:r>
            <a:r>
              <a:rPr lang="hu-HU" dirty="0" smtClean="0"/>
              <a:t> , C</a:t>
            </a:r>
            <a:r>
              <a:rPr lang="hu-HU" baseline="-25000" dirty="0" smtClean="0"/>
              <a:t>4</a:t>
            </a:r>
            <a:r>
              <a:rPr lang="hu-HU" dirty="0" smtClean="0"/>
              <a:t> , C</a:t>
            </a:r>
            <a:r>
              <a:rPr lang="hu-HU" baseline="-25000" dirty="0" smtClean="0"/>
              <a:t>5</a:t>
            </a:r>
            <a:r>
              <a:rPr lang="hu-HU" dirty="0" smtClean="0"/>
              <a:t>) = </a:t>
            </a:r>
            <a:r>
              <a:rPr lang="hu-HU" dirty="0" smtClean="0"/>
              <a:t>910,0812</a:t>
            </a:r>
            <a:endParaRPr lang="hu-HU" dirty="0"/>
          </a:p>
        </p:txBody>
      </p:sp>
      <p:pic>
        <p:nvPicPr>
          <p:cNvPr id="5" name="Kép 4" descr="adatpontok_10-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7" y="2060848"/>
            <a:ext cx="3836587" cy="4436188"/>
          </a:xfrm>
          <a:prstGeom prst="rect">
            <a:avLst/>
          </a:prstGeom>
        </p:spPr>
      </p:pic>
      <p:pic>
        <p:nvPicPr>
          <p:cNvPr id="6" name="Kép 5" descr="gráf_10-1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060847"/>
            <a:ext cx="4536504" cy="45275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u-HU" dirty="0" smtClean="0"/>
              <a:t>Teszteredmények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/>
          <a:lstStyle/>
          <a:p>
            <a:r>
              <a:rPr lang="hu-HU" dirty="0" smtClean="0">
                <a:sym typeface="Symbol"/>
              </a:rPr>
              <a:t> = 0.9,  = 1, k = 5</a:t>
            </a:r>
          </a:p>
          <a:p>
            <a:pPr lvl="1"/>
            <a:r>
              <a:rPr lang="hu-HU" dirty="0" smtClean="0"/>
              <a:t>modularitás(C</a:t>
            </a:r>
            <a:r>
              <a:rPr lang="hu-HU" baseline="-25000" dirty="0" smtClean="0"/>
              <a:t>1</a:t>
            </a:r>
            <a:r>
              <a:rPr lang="hu-HU" dirty="0" smtClean="0"/>
              <a:t>, C</a:t>
            </a:r>
            <a:r>
              <a:rPr lang="hu-HU" baseline="-25000" dirty="0" smtClean="0"/>
              <a:t>2</a:t>
            </a:r>
            <a:r>
              <a:rPr lang="hu-HU" dirty="0" smtClean="0"/>
              <a:t>, C</a:t>
            </a:r>
            <a:r>
              <a:rPr lang="hu-HU" baseline="-25000" dirty="0" smtClean="0"/>
              <a:t>3</a:t>
            </a:r>
            <a:r>
              <a:rPr lang="hu-HU" dirty="0" smtClean="0"/>
              <a:t> , C</a:t>
            </a:r>
            <a:r>
              <a:rPr lang="hu-HU" baseline="-25000" dirty="0" smtClean="0"/>
              <a:t>4</a:t>
            </a:r>
            <a:r>
              <a:rPr lang="hu-HU" dirty="0" smtClean="0"/>
              <a:t> , C</a:t>
            </a:r>
            <a:r>
              <a:rPr lang="hu-HU" baseline="-25000" dirty="0" smtClean="0"/>
              <a:t>5</a:t>
            </a:r>
            <a:r>
              <a:rPr lang="hu-HU" dirty="0" smtClean="0"/>
              <a:t>) = </a:t>
            </a:r>
            <a:r>
              <a:rPr lang="hu-HU" dirty="0" smtClean="0"/>
              <a:t>890,8021</a:t>
            </a:r>
            <a:endParaRPr lang="hu-HU" dirty="0"/>
          </a:p>
        </p:txBody>
      </p:sp>
      <p:pic>
        <p:nvPicPr>
          <p:cNvPr id="5" name="Kép 4" descr="adatpontok_10-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7" y="2060848"/>
            <a:ext cx="3836587" cy="4536504"/>
          </a:xfrm>
          <a:prstGeom prst="rect">
            <a:avLst/>
          </a:prstGeom>
        </p:spPr>
      </p:pic>
      <p:pic>
        <p:nvPicPr>
          <p:cNvPr id="6" name="Kép 5" descr="gráf_10-1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060847"/>
            <a:ext cx="4536504" cy="452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u-HU" dirty="0" smtClean="0"/>
              <a:t>Teszteredmények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/>
          <a:lstStyle/>
          <a:p>
            <a:r>
              <a:rPr lang="hu-HU" dirty="0" smtClean="0">
                <a:sym typeface="Symbol"/>
              </a:rPr>
              <a:t> = 0.8,  = 1, k = 5</a:t>
            </a:r>
          </a:p>
          <a:p>
            <a:pPr lvl="1"/>
            <a:r>
              <a:rPr lang="hu-HU" dirty="0" smtClean="0"/>
              <a:t>modularitás(C</a:t>
            </a:r>
            <a:r>
              <a:rPr lang="hu-HU" baseline="-25000" dirty="0" smtClean="0"/>
              <a:t>1</a:t>
            </a:r>
            <a:r>
              <a:rPr lang="hu-HU" dirty="0" smtClean="0"/>
              <a:t>, C</a:t>
            </a:r>
            <a:r>
              <a:rPr lang="hu-HU" baseline="-25000" dirty="0" smtClean="0"/>
              <a:t>2</a:t>
            </a:r>
            <a:r>
              <a:rPr lang="hu-HU" dirty="0" smtClean="0"/>
              <a:t>, C</a:t>
            </a:r>
            <a:r>
              <a:rPr lang="hu-HU" baseline="-25000" dirty="0" smtClean="0"/>
              <a:t>3</a:t>
            </a:r>
            <a:r>
              <a:rPr lang="hu-HU" dirty="0" smtClean="0"/>
              <a:t> , C</a:t>
            </a:r>
            <a:r>
              <a:rPr lang="hu-HU" baseline="-25000" dirty="0" smtClean="0"/>
              <a:t>4</a:t>
            </a:r>
            <a:r>
              <a:rPr lang="hu-HU" dirty="0" smtClean="0"/>
              <a:t> , C</a:t>
            </a:r>
            <a:r>
              <a:rPr lang="hu-HU" baseline="-25000" dirty="0" smtClean="0"/>
              <a:t>5</a:t>
            </a:r>
            <a:r>
              <a:rPr lang="hu-HU" dirty="0" smtClean="0"/>
              <a:t>) = </a:t>
            </a:r>
            <a:r>
              <a:rPr lang="hu-HU" dirty="0" smtClean="0"/>
              <a:t>613,6434</a:t>
            </a:r>
            <a:endParaRPr lang="hu-HU" dirty="0"/>
          </a:p>
        </p:txBody>
      </p:sp>
      <p:pic>
        <p:nvPicPr>
          <p:cNvPr id="5" name="Kép 4" descr="adatpontok_10-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7" y="1988840"/>
            <a:ext cx="3836587" cy="4608512"/>
          </a:xfrm>
          <a:prstGeom prst="rect">
            <a:avLst/>
          </a:prstGeom>
        </p:spPr>
      </p:pic>
      <p:pic>
        <p:nvPicPr>
          <p:cNvPr id="6" name="Kép 5" descr="gráf_10-1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060847"/>
            <a:ext cx="4536504" cy="452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u-HU" dirty="0" smtClean="0"/>
              <a:t>Teszteredmények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/>
          <a:lstStyle/>
          <a:p>
            <a:r>
              <a:rPr lang="hu-HU" dirty="0" smtClean="0">
                <a:sym typeface="Symbol"/>
              </a:rPr>
              <a:t> = 1,  = 0.9, k = 5</a:t>
            </a:r>
          </a:p>
          <a:p>
            <a:pPr lvl="1"/>
            <a:r>
              <a:rPr lang="hu-HU" dirty="0" smtClean="0"/>
              <a:t>modularitás(C</a:t>
            </a:r>
            <a:r>
              <a:rPr lang="hu-HU" baseline="-25000" dirty="0" smtClean="0"/>
              <a:t>1</a:t>
            </a:r>
            <a:r>
              <a:rPr lang="hu-HU" dirty="0" smtClean="0"/>
              <a:t>, C</a:t>
            </a:r>
            <a:r>
              <a:rPr lang="hu-HU" baseline="-25000" dirty="0" smtClean="0"/>
              <a:t>2</a:t>
            </a:r>
            <a:r>
              <a:rPr lang="hu-HU" dirty="0" smtClean="0"/>
              <a:t>, C</a:t>
            </a:r>
            <a:r>
              <a:rPr lang="hu-HU" baseline="-25000" dirty="0" smtClean="0"/>
              <a:t>3</a:t>
            </a:r>
            <a:r>
              <a:rPr lang="hu-HU" dirty="0" smtClean="0"/>
              <a:t> , C</a:t>
            </a:r>
            <a:r>
              <a:rPr lang="hu-HU" baseline="-25000" dirty="0" smtClean="0"/>
              <a:t>4</a:t>
            </a:r>
            <a:r>
              <a:rPr lang="hu-HU" dirty="0" smtClean="0"/>
              <a:t> , C</a:t>
            </a:r>
            <a:r>
              <a:rPr lang="hu-HU" baseline="-25000" dirty="0" smtClean="0"/>
              <a:t>5</a:t>
            </a:r>
            <a:r>
              <a:rPr lang="hu-HU" dirty="0" smtClean="0"/>
              <a:t>) = </a:t>
            </a:r>
            <a:r>
              <a:rPr lang="hu-HU" dirty="0" smtClean="0"/>
              <a:t>555,4273</a:t>
            </a:r>
            <a:endParaRPr lang="hu-HU" dirty="0"/>
          </a:p>
        </p:txBody>
      </p:sp>
      <p:pic>
        <p:nvPicPr>
          <p:cNvPr id="5" name="Kép 4" descr="adatpontok_10-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7" y="2060848"/>
            <a:ext cx="3836587" cy="4536504"/>
          </a:xfrm>
          <a:prstGeom prst="rect">
            <a:avLst/>
          </a:prstGeom>
        </p:spPr>
      </p:pic>
      <p:pic>
        <p:nvPicPr>
          <p:cNvPr id="6" name="Kép 5" descr="gráf_10-1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060847"/>
            <a:ext cx="4536503" cy="452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u-HU" dirty="0" smtClean="0"/>
              <a:t>Teszteredmények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/>
          <a:lstStyle/>
          <a:p>
            <a:r>
              <a:rPr lang="hu-HU" dirty="0" smtClean="0">
                <a:sym typeface="Symbol"/>
              </a:rPr>
              <a:t> = 1,  = 0.8, k = 5</a:t>
            </a:r>
          </a:p>
          <a:p>
            <a:pPr lvl="1"/>
            <a:r>
              <a:rPr lang="hu-HU" dirty="0" smtClean="0"/>
              <a:t>modularitás(C</a:t>
            </a:r>
            <a:r>
              <a:rPr lang="hu-HU" baseline="-25000" dirty="0" smtClean="0"/>
              <a:t>1</a:t>
            </a:r>
            <a:r>
              <a:rPr lang="hu-HU" dirty="0" smtClean="0"/>
              <a:t>, C</a:t>
            </a:r>
            <a:r>
              <a:rPr lang="hu-HU" baseline="-25000" dirty="0" smtClean="0"/>
              <a:t>2</a:t>
            </a:r>
            <a:r>
              <a:rPr lang="hu-HU" dirty="0" smtClean="0"/>
              <a:t>, C</a:t>
            </a:r>
            <a:r>
              <a:rPr lang="hu-HU" baseline="-25000" dirty="0" smtClean="0"/>
              <a:t>3</a:t>
            </a:r>
            <a:r>
              <a:rPr lang="hu-HU" dirty="0" smtClean="0"/>
              <a:t> , C</a:t>
            </a:r>
            <a:r>
              <a:rPr lang="hu-HU" baseline="-25000" dirty="0" smtClean="0"/>
              <a:t>4</a:t>
            </a:r>
            <a:r>
              <a:rPr lang="hu-HU" dirty="0" smtClean="0"/>
              <a:t> , C</a:t>
            </a:r>
            <a:r>
              <a:rPr lang="hu-HU" baseline="-25000" dirty="0" smtClean="0"/>
              <a:t>5</a:t>
            </a:r>
            <a:r>
              <a:rPr lang="hu-HU" dirty="0" smtClean="0"/>
              <a:t>) = </a:t>
            </a:r>
            <a:r>
              <a:rPr lang="hu-HU" dirty="0" smtClean="0"/>
              <a:t>247,5608</a:t>
            </a:r>
            <a:endParaRPr lang="hu-HU" dirty="0"/>
          </a:p>
        </p:txBody>
      </p:sp>
      <p:pic>
        <p:nvPicPr>
          <p:cNvPr id="5" name="Kép 4" descr="adatpontok_10-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7" y="2060848"/>
            <a:ext cx="3836587" cy="4536504"/>
          </a:xfrm>
          <a:prstGeom prst="rect">
            <a:avLst/>
          </a:prstGeom>
        </p:spPr>
      </p:pic>
      <p:pic>
        <p:nvPicPr>
          <p:cNvPr id="6" name="Kép 5" descr="gráf_10-1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060847"/>
            <a:ext cx="4536503" cy="452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További lehetőségek – 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Több gráf és/vagy rekord súlyozott egyesítése</a:t>
            </a:r>
          </a:p>
          <a:p>
            <a:pPr lvl="1"/>
            <a:r>
              <a:rPr lang="hu-HU" dirty="0" smtClean="0"/>
              <a:t>Akár tetszőleges számban</a:t>
            </a:r>
          </a:p>
          <a:p>
            <a:r>
              <a:rPr lang="hu-HU" dirty="0" smtClean="0"/>
              <a:t>Különböző adattípusok használata (egyedenként eltérő rekordformátum)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Kliens-szerver kapcsolat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5013176"/>
            <a:ext cx="9144000" cy="2365723"/>
          </a:xfrm>
        </p:spPr>
        <p:txBody>
          <a:bodyPr>
            <a:normAutofit/>
          </a:bodyPr>
          <a:lstStyle/>
          <a:p>
            <a:r>
              <a:rPr lang="hu-HU" dirty="0" smtClean="0"/>
              <a:t>Probléma: bármilyen kliensadat változásakor a klasztercímkék frissítéséhez újra kell számolni a Laplace mátrix sajátvektorait</a:t>
            </a:r>
          </a:p>
        </p:txBody>
      </p:sp>
      <p:pic>
        <p:nvPicPr>
          <p:cNvPr id="4" name="Kép 3" descr="működé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1196752"/>
            <a:ext cx="6284433" cy="38164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További lehetőségek - hatékonyság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sajátvektorok hatékony frissítése perturbáció-elméleti alapokon (</a:t>
            </a:r>
            <a:r>
              <a:rPr lang="hu-HU" dirty="0" err="1" smtClean="0"/>
              <a:t>Dhanjal</a:t>
            </a:r>
            <a:r>
              <a:rPr lang="hu-HU" dirty="0" smtClean="0"/>
              <a:t> et </a:t>
            </a:r>
            <a:r>
              <a:rPr lang="hu-HU" dirty="0" err="1" smtClean="0"/>
              <a:t>al</a:t>
            </a:r>
            <a:r>
              <a:rPr lang="hu-HU" dirty="0" smtClean="0"/>
              <a:t>., 2013)</a:t>
            </a:r>
          </a:p>
          <a:p>
            <a:r>
              <a:rPr lang="hu-HU" dirty="0" smtClean="0"/>
              <a:t>A hullámterjedés elvén működő módszer, mely helyettesíti a sajátvektor-számítást (</a:t>
            </a:r>
            <a:r>
              <a:rPr lang="hu-HU" dirty="0" err="1" smtClean="0"/>
              <a:t>Sahai</a:t>
            </a:r>
            <a:r>
              <a:rPr lang="hu-HU" dirty="0" smtClean="0"/>
              <a:t> et </a:t>
            </a:r>
            <a:r>
              <a:rPr lang="hu-HU" dirty="0" err="1" smtClean="0"/>
              <a:t>al</a:t>
            </a:r>
            <a:r>
              <a:rPr lang="hu-HU" dirty="0" smtClean="0"/>
              <a:t>., 2012)</a:t>
            </a:r>
          </a:p>
          <a:p>
            <a:pPr lvl="1"/>
            <a:r>
              <a:rPr lang="hu-HU" dirty="0" smtClean="0"/>
              <a:t>Kérdés, hogy ezek a módszerek mennyire pontosak, illetve alkalmasak-e heterogén típusú adatok klaszterezésére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Irodalomjegyzék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 err="1" smtClean="0"/>
              <a:t>Boran</a:t>
            </a:r>
            <a:r>
              <a:rPr lang="hu-HU" dirty="0" smtClean="0"/>
              <a:t>, </a:t>
            </a:r>
            <a:r>
              <a:rPr lang="hu-HU" dirty="0" err="1" smtClean="0"/>
              <a:t>Aidan</a:t>
            </a:r>
            <a:r>
              <a:rPr lang="hu-HU" dirty="0" smtClean="0"/>
              <a:t>, et </a:t>
            </a:r>
            <a:r>
              <a:rPr lang="hu-HU" dirty="0" err="1" smtClean="0"/>
              <a:t>al</a:t>
            </a:r>
            <a:r>
              <a:rPr lang="hu-HU" dirty="0" smtClean="0"/>
              <a:t>.: A </a:t>
            </a:r>
            <a:r>
              <a:rPr lang="hu-HU" dirty="0" err="1" smtClean="0"/>
              <a:t>Smart</a:t>
            </a:r>
            <a:r>
              <a:rPr lang="hu-HU" dirty="0" smtClean="0"/>
              <a:t> Campus </a:t>
            </a:r>
            <a:r>
              <a:rPr lang="hu-HU" dirty="0" err="1" smtClean="0"/>
              <a:t>Prototype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Demonstrating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Semantic</a:t>
            </a:r>
            <a:r>
              <a:rPr lang="hu-HU" dirty="0" smtClean="0"/>
              <a:t> </a:t>
            </a:r>
            <a:r>
              <a:rPr lang="hu-HU" dirty="0" err="1" smtClean="0"/>
              <a:t>Integration</a:t>
            </a:r>
            <a:r>
              <a:rPr lang="hu-HU" dirty="0" smtClean="0"/>
              <a:t> of </a:t>
            </a:r>
            <a:r>
              <a:rPr lang="hu-HU" dirty="0" err="1" smtClean="0"/>
              <a:t>Heterogeneous</a:t>
            </a:r>
            <a:r>
              <a:rPr lang="hu-HU" dirty="0" smtClean="0"/>
              <a:t> Data (2011)</a:t>
            </a:r>
          </a:p>
          <a:p>
            <a:r>
              <a:rPr lang="hu-HU" dirty="0" err="1" smtClean="0"/>
              <a:t>Banerjee</a:t>
            </a:r>
            <a:r>
              <a:rPr lang="hu-HU" dirty="0" smtClean="0"/>
              <a:t>, </a:t>
            </a:r>
            <a:r>
              <a:rPr lang="hu-HU" dirty="0" err="1" smtClean="0"/>
              <a:t>Arindam</a:t>
            </a:r>
            <a:r>
              <a:rPr lang="hu-HU" dirty="0" smtClean="0"/>
              <a:t>, et </a:t>
            </a:r>
            <a:r>
              <a:rPr lang="hu-HU" dirty="0" err="1" smtClean="0"/>
              <a:t>al</a:t>
            </a:r>
            <a:r>
              <a:rPr lang="hu-HU" dirty="0" smtClean="0"/>
              <a:t>.: </a:t>
            </a:r>
            <a:r>
              <a:rPr lang="hu-HU" dirty="0" err="1" smtClean="0"/>
              <a:t>Multi-way</a:t>
            </a:r>
            <a:r>
              <a:rPr lang="hu-HU" dirty="0" smtClean="0"/>
              <a:t> </a:t>
            </a:r>
            <a:r>
              <a:rPr lang="hu-HU" dirty="0" err="1" smtClean="0"/>
              <a:t>Clustering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Relation</a:t>
            </a:r>
            <a:r>
              <a:rPr lang="hu-HU" dirty="0" smtClean="0"/>
              <a:t> </a:t>
            </a:r>
            <a:r>
              <a:rPr lang="hu-HU" dirty="0" err="1" smtClean="0"/>
              <a:t>Graphs</a:t>
            </a:r>
            <a:r>
              <a:rPr lang="hu-HU" dirty="0" smtClean="0"/>
              <a:t> (2007)</a:t>
            </a:r>
          </a:p>
          <a:p>
            <a:r>
              <a:rPr lang="hu-HU" dirty="0" err="1" smtClean="0"/>
              <a:t>Wang</a:t>
            </a:r>
            <a:r>
              <a:rPr lang="hu-HU" dirty="0" smtClean="0"/>
              <a:t>, </a:t>
            </a:r>
            <a:r>
              <a:rPr lang="hu-HU" dirty="0" err="1" smtClean="0"/>
              <a:t>Jidong</a:t>
            </a:r>
            <a:r>
              <a:rPr lang="hu-HU" dirty="0" smtClean="0"/>
              <a:t>, et </a:t>
            </a:r>
            <a:r>
              <a:rPr lang="hu-HU" dirty="0" err="1" smtClean="0"/>
              <a:t>al</a:t>
            </a:r>
            <a:r>
              <a:rPr lang="hu-HU" dirty="0" smtClean="0"/>
              <a:t>.: </a:t>
            </a:r>
            <a:r>
              <a:rPr lang="hu-HU" dirty="0" err="1" smtClean="0"/>
              <a:t>ReCoM</a:t>
            </a:r>
            <a:r>
              <a:rPr lang="hu-HU" dirty="0" smtClean="0"/>
              <a:t>: </a:t>
            </a:r>
            <a:r>
              <a:rPr lang="hu-HU" dirty="0" err="1" smtClean="0"/>
              <a:t>Reinforcement</a:t>
            </a:r>
            <a:r>
              <a:rPr lang="hu-HU" dirty="0" smtClean="0"/>
              <a:t> </a:t>
            </a:r>
            <a:r>
              <a:rPr lang="hu-HU" dirty="0" err="1" smtClean="0"/>
              <a:t>Clustering</a:t>
            </a:r>
            <a:r>
              <a:rPr lang="hu-HU" dirty="0" smtClean="0"/>
              <a:t> of </a:t>
            </a:r>
            <a:r>
              <a:rPr lang="hu-HU" dirty="0" err="1" smtClean="0"/>
              <a:t>Multi-Type</a:t>
            </a:r>
            <a:r>
              <a:rPr lang="hu-HU" dirty="0" smtClean="0"/>
              <a:t> </a:t>
            </a:r>
            <a:r>
              <a:rPr lang="hu-HU" dirty="0" err="1" smtClean="0"/>
              <a:t>Interrelated</a:t>
            </a:r>
            <a:r>
              <a:rPr lang="hu-HU" dirty="0" smtClean="0"/>
              <a:t> Data </a:t>
            </a:r>
            <a:r>
              <a:rPr lang="hu-HU" dirty="0" err="1" smtClean="0"/>
              <a:t>Objects</a:t>
            </a:r>
            <a:r>
              <a:rPr lang="hu-HU" dirty="0" smtClean="0"/>
              <a:t> (2003)</a:t>
            </a:r>
          </a:p>
          <a:p>
            <a:r>
              <a:rPr lang="hu-HU" dirty="0" smtClean="0"/>
              <a:t>von </a:t>
            </a:r>
            <a:r>
              <a:rPr lang="hu-HU" dirty="0" err="1" smtClean="0"/>
              <a:t>Luxburg</a:t>
            </a:r>
            <a:r>
              <a:rPr lang="hu-HU" dirty="0" smtClean="0"/>
              <a:t>, </a:t>
            </a:r>
            <a:r>
              <a:rPr lang="hu-HU" dirty="0" err="1" smtClean="0"/>
              <a:t>Ulrike</a:t>
            </a:r>
            <a:r>
              <a:rPr lang="hu-HU" dirty="0" smtClean="0"/>
              <a:t>: A </a:t>
            </a:r>
            <a:r>
              <a:rPr lang="hu-HU" dirty="0" err="1" smtClean="0"/>
              <a:t>tutorial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spectral</a:t>
            </a:r>
            <a:r>
              <a:rPr lang="hu-HU" dirty="0" smtClean="0"/>
              <a:t> </a:t>
            </a:r>
            <a:r>
              <a:rPr lang="hu-HU" dirty="0" err="1" smtClean="0"/>
              <a:t>clustering</a:t>
            </a:r>
            <a:r>
              <a:rPr lang="hu-HU" dirty="0" smtClean="0"/>
              <a:t> (2007)</a:t>
            </a:r>
          </a:p>
          <a:p>
            <a:r>
              <a:rPr lang="hu-HU" dirty="0" err="1" smtClean="0"/>
              <a:t>Ng</a:t>
            </a:r>
            <a:r>
              <a:rPr lang="hu-HU" dirty="0" smtClean="0"/>
              <a:t> </a:t>
            </a:r>
            <a:r>
              <a:rPr lang="hu-HU" dirty="0" smtClean="0"/>
              <a:t>A., et </a:t>
            </a:r>
            <a:r>
              <a:rPr lang="hu-HU" dirty="0" err="1" smtClean="0"/>
              <a:t>al</a:t>
            </a:r>
            <a:r>
              <a:rPr lang="hu-HU" dirty="0" smtClean="0"/>
              <a:t>.: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spectral</a:t>
            </a:r>
            <a:r>
              <a:rPr lang="hu-HU" dirty="0" smtClean="0"/>
              <a:t> </a:t>
            </a:r>
            <a:r>
              <a:rPr lang="hu-HU" dirty="0" err="1" smtClean="0"/>
              <a:t>clustering</a:t>
            </a:r>
            <a:r>
              <a:rPr lang="hu-HU" dirty="0" smtClean="0"/>
              <a:t>: </a:t>
            </a:r>
            <a:r>
              <a:rPr lang="hu-HU" dirty="0" err="1" smtClean="0"/>
              <a:t>analysis</a:t>
            </a:r>
            <a:r>
              <a:rPr lang="hu-HU" dirty="0" smtClean="0"/>
              <a:t> and an </a:t>
            </a:r>
            <a:r>
              <a:rPr lang="hu-HU" dirty="0" err="1" smtClean="0"/>
              <a:t>algorithm</a:t>
            </a:r>
            <a:r>
              <a:rPr lang="hu-HU" dirty="0" smtClean="0"/>
              <a:t> (2002)</a:t>
            </a:r>
          </a:p>
          <a:p>
            <a:r>
              <a:rPr lang="hu-HU" dirty="0" err="1" smtClean="0"/>
              <a:t>Lütkepohl</a:t>
            </a:r>
            <a:r>
              <a:rPr lang="hu-HU" dirty="0" smtClean="0"/>
              <a:t>, H.: </a:t>
            </a:r>
            <a:r>
              <a:rPr lang="hu-HU" dirty="0" err="1" smtClean="0"/>
              <a:t>Handbook</a:t>
            </a:r>
            <a:r>
              <a:rPr lang="hu-HU" dirty="0" smtClean="0"/>
              <a:t> of </a:t>
            </a:r>
            <a:r>
              <a:rPr lang="hu-HU" dirty="0" err="1" smtClean="0"/>
              <a:t>Matrices</a:t>
            </a:r>
            <a:r>
              <a:rPr lang="hu-HU" dirty="0" smtClean="0"/>
              <a:t> (1997)</a:t>
            </a:r>
          </a:p>
          <a:p>
            <a:r>
              <a:rPr lang="hu-HU" dirty="0" err="1" smtClean="0"/>
              <a:t>Newman</a:t>
            </a:r>
            <a:r>
              <a:rPr lang="hu-HU" dirty="0" smtClean="0"/>
              <a:t>, M.E.J.: </a:t>
            </a:r>
            <a:r>
              <a:rPr lang="hu-HU" dirty="0" err="1" smtClean="0"/>
              <a:t>Fast</a:t>
            </a:r>
            <a:r>
              <a:rPr lang="hu-HU" dirty="0" smtClean="0"/>
              <a:t> </a:t>
            </a:r>
            <a:r>
              <a:rPr lang="hu-HU" dirty="0" err="1" smtClean="0"/>
              <a:t>algorithm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detecting</a:t>
            </a:r>
            <a:r>
              <a:rPr lang="hu-HU" dirty="0" smtClean="0"/>
              <a:t> </a:t>
            </a:r>
            <a:r>
              <a:rPr lang="hu-HU" dirty="0" err="1" smtClean="0"/>
              <a:t>community</a:t>
            </a:r>
            <a:r>
              <a:rPr lang="hu-HU" dirty="0" smtClean="0"/>
              <a:t> </a:t>
            </a:r>
            <a:r>
              <a:rPr lang="hu-HU" dirty="0" err="1" smtClean="0"/>
              <a:t>structure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networks</a:t>
            </a:r>
            <a:r>
              <a:rPr lang="hu-HU" dirty="0" smtClean="0"/>
              <a:t> (2004)</a:t>
            </a:r>
          </a:p>
          <a:p>
            <a:r>
              <a:rPr lang="hu-HU" dirty="0" err="1" smtClean="0"/>
              <a:t>Schaeffer</a:t>
            </a:r>
            <a:r>
              <a:rPr lang="hu-HU" dirty="0" smtClean="0"/>
              <a:t>, Satu </a:t>
            </a:r>
            <a:r>
              <a:rPr lang="hu-HU" dirty="0" err="1" smtClean="0"/>
              <a:t>Elisa</a:t>
            </a:r>
            <a:r>
              <a:rPr lang="hu-HU" dirty="0" smtClean="0"/>
              <a:t>: </a:t>
            </a:r>
            <a:r>
              <a:rPr lang="hu-HU" dirty="0" err="1" smtClean="0"/>
              <a:t>Graph</a:t>
            </a:r>
            <a:r>
              <a:rPr lang="hu-HU" dirty="0" smtClean="0"/>
              <a:t> </a:t>
            </a:r>
            <a:r>
              <a:rPr lang="hu-HU" dirty="0" err="1" smtClean="0"/>
              <a:t>clustering</a:t>
            </a:r>
            <a:r>
              <a:rPr lang="hu-HU" dirty="0" smtClean="0"/>
              <a:t> – </a:t>
            </a:r>
            <a:r>
              <a:rPr lang="hu-HU" dirty="0" err="1" smtClean="0"/>
              <a:t>survey</a:t>
            </a:r>
            <a:r>
              <a:rPr lang="hu-HU" dirty="0" smtClean="0"/>
              <a:t> (2007)</a:t>
            </a:r>
          </a:p>
          <a:p>
            <a:r>
              <a:rPr lang="hu-HU" dirty="0" err="1" smtClean="0"/>
              <a:t>Sahai</a:t>
            </a:r>
            <a:r>
              <a:rPr lang="hu-HU" dirty="0" smtClean="0"/>
              <a:t>, T. et </a:t>
            </a:r>
            <a:r>
              <a:rPr lang="hu-HU" dirty="0" err="1" smtClean="0"/>
              <a:t>al</a:t>
            </a:r>
            <a:r>
              <a:rPr lang="hu-HU" dirty="0" smtClean="0"/>
              <a:t>.: </a:t>
            </a:r>
            <a:r>
              <a:rPr lang="hu-HU" dirty="0" err="1" smtClean="0"/>
              <a:t>Hearing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clusters</a:t>
            </a:r>
            <a:r>
              <a:rPr lang="hu-HU" dirty="0" smtClean="0"/>
              <a:t> of a </a:t>
            </a:r>
            <a:r>
              <a:rPr lang="hu-HU" dirty="0" err="1" smtClean="0"/>
              <a:t>graph</a:t>
            </a:r>
            <a:r>
              <a:rPr lang="hu-HU" dirty="0" smtClean="0"/>
              <a:t>: </a:t>
            </a:r>
            <a:r>
              <a:rPr lang="hu-HU" dirty="0" err="1" smtClean="0"/>
              <a:t>A</a:t>
            </a:r>
            <a:r>
              <a:rPr lang="hu-HU" dirty="0" smtClean="0"/>
              <a:t> </a:t>
            </a:r>
            <a:r>
              <a:rPr lang="hu-HU" dirty="0" err="1" smtClean="0"/>
              <a:t>distributed</a:t>
            </a:r>
            <a:r>
              <a:rPr lang="hu-HU" dirty="0" smtClean="0"/>
              <a:t> </a:t>
            </a:r>
            <a:r>
              <a:rPr lang="hu-HU" dirty="0" err="1" smtClean="0"/>
              <a:t>algorithm</a:t>
            </a:r>
            <a:r>
              <a:rPr lang="hu-HU" dirty="0" smtClean="0"/>
              <a:t> (2012)</a:t>
            </a:r>
          </a:p>
          <a:p>
            <a:r>
              <a:rPr lang="hu-HU" dirty="0" err="1" smtClean="0"/>
              <a:t>Dhanjal</a:t>
            </a:r>
            <a:r>
              <a:rPr lang="hu-HU" dirty="0" smtClean="0"/>
              <a:t>, C. et </a:t>
            </a:r>
            <a:r>
              <a:rPr lang="hu-HU" dirty="0" err="1" smtClean="0"/>
              <a:t>al</a:t>
            </a:r>
            <a:r>
              <a:rPr lang="hu-HU" dirty="0" smtClean="0"/>
              <a:t>.: </a:t>
            </a:r>
            <a:r>
              <a:rPr lang="hu-HU" dirty="0" err="1" smtClean="0"/>
              <a:t>Efficient</a:t>
            </a:r>
            <a:r>
              <a:rPr lang="hu-HU" dirty="0" smtClean="0"/>
              <a:t> </a:t>
            </a:r>
            <a:r>
              <a:rPr lang="hu-HU" dirty="0" err="1" smtClean="0"/>
              <a:t>Eigen-updating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Spectral</a:t>
            </a:r>
            <a:r>
              <a:rPr lang="hu-HU" dirty="0" smtClean="0"/>
              <a:t> </a:t>
            </a:r>
            <a:r>
              <a:rPr lang="hu-HU" dirty="0" err="1" smtClean="0"/>
              <a:t>Graph</a:t>
            </a:r>
            <a:r>
              <a:rPr lang="hu-HU" dirty="0" smtClean="0"/>
              <a:t> </a:t>
            </a:r>
            <a:r>
              <a:rPr lang="hu-HU" dirty="0" err="1" smtClean="0"/>
              <a:t>Clustering</a:t>
            </a:r>
            <a:r>
              <a:rPr lang="hu-HU" dirty="0" smtClean="0"/>
              <a:t> (2013)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Klaszterezés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Klasszikus adatbányászati feladat</a:t>
            </a:r>
          </a:p>
          <a:p>
            <a:r>
              <a:rPr lang="hu-HU" dirty="0" smtClean="0"/>
              <a:t>Egyedek meghatározott számú klaszterbe sorolása tulajdonságaik hasonlósága alapján</a:t>
            </a:r>
          </a:p>
          <a:p>
            <a:r>
              <a:rPr lang="hu-HU" dirty="0" smtClean="0"/>
              <a:t>Ez </a:t>
            </a:r>
            <a:r>
              <a:rPr lang="hu-HU" dirty="0" err="1" smtClean="0"/>
              <a:t>smart</a:t>
            </a:r>
            <a:r>
              <a:rPr lang="hu-HU" dirty="0" smtClean="0"/>
              <a:t> city / </a:t>
            </a:r>
            <a:r>
              <a:rPr lang="hu-HU" dirty="0" err="1" smtClean="0"/>
              <a:t>smart</a:t>
            </a:r>
            <a:r>
              <a:rPr lang="hu-HU" dirty="0" smtClean="0"/>
              <a:t> campus alkalmazásoknál kiemelt fontosságú lehet, mert személyre szabott tartalmakat jeleníthetünk meg az adott felhasználó klaszterbesorolása alapján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Heterogén típusú adatok klaszterezése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Gráf és rekord típusú adatok (egymással kapcsolatban álló, adatokat tároló csomópontok) klaszterezésére kevés a példa</a:t>
            </a:r>
          </a:p>
          <a:p>
            <a:pPr lvl="1"/>
            <a:r>
              <a:rPr lang="hu-HU" dirty="0" smtClean="0"/>
              <a:t>Adatok típusai közötti kapcsolatok kezelésével, de alapvetően a rekordok alapján történő klaszterezés (</a:t>
            </a:r>
            <a:r>
              <a:rPr lang="hu-HU" dirty="0" err="1" smtClean="0"/>
              <a:t>Banerjee</a:t>
            </a:r>
            <a:r>
              <a:rPr lang="hu-HU" dirty="0" smtClean="0"/>
              <a:t> et </a:t>
            </a:r>
            <a:r>
              <a:rPr lang="hu-HU" dirty="0" err="1" smtClean="0"/>
              <a:t>al</a:t>
            </a:r>
            <a:r>
              <a:rPr lang="hu-HU" dirty="0" smtClean="0"/>
              <a:t>., 2007)</a:t>
            </a:r>
          </a:p>
          <a:p>
            <a:pPr lvl="1"/>
            <a:r>
              <a:rPr lang="hu-HU" dirty="0" smtClean="0"/>
              <a:t>Rekordadatok és kapcsolataik együttes kezelése weblapokon, iteratív, klaszterezéseket összefésülő algoritmussal (</a:t>
            </a:r>
            <a:r>
              <a:rPr lang="hu-HU" dirty="0" err="1" smtClean="0"/>
              <a:t>Wang</a:t>
            </a:r>
            <a:r>
              <a:rPr lang="hu-HU" dirty="0" smtClean="0"/>
              <a:t> et </a:t>
            </a:r>
            <a:r>
              <a:rPr lang="hu-HU" dirty="0" err="1" smtClean="0"/>
              <a:t>al</a:t>
            </a:r>
            <a:r>
              <a:rPr lang="hu-HU" dirty="0" smtClean="0"/>
              <a:t>., 2003)</a:t>
            </a:r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Spektrál</a:t>
            </a:r>
            <a:r>
              <a:rPr lang="hu-HU" dirty="0" smtClean="0"/>
              <a:t> klaszterezés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„Könnyen implementálható, hatékonyan megoldható standard lineáris algebrai szoftverekkel, és gyakran jobban teljesít, mint a hagyományos klaszterező eljárások, pl. a </a:t>
            </a:r>
            <a:r>
              <a:rPr lang="hu-HU" dirty="0" err="1" smtClean="0"/>
              <a:t>k-közép</a:t>
            </a:r>
            <a:r>
              <a:rPr lang="hu-HU" dirty="0" smtClean="0"/>
              <a:t>” (von </a:t>
            </a:r>
            <a:r>
              <a:rPr lang="hu-HU" dirty="0" err="1" smtClean="0"/>
              <a:t>Luxburg</a:t>
            </a:r>
            <a:r>
              <a:rPr lang="hu-HU" dirty="0" smtClean="0"/>
              <a:t>, 2007)</a:t>
            </a:r>
          </a:p>
          <a:p>
            <a:r>
              <a:rPr lang="hu-HU" dirty="0" smtClean="0"/>
              <a:t>Könnyen klaszterezhetőek vele gráf </a:t>
            </a:r>
            <a:r>
              <a:rPr lang="hu-HU" dirty="0" smtClean="0"/>
              <a:t>típusú </a:t>
            </a:r>
            <a:r>
              <a:rPr lang="hu-HU" dirty="0" smtClean="0"/>
              <a:t>adatok </a:t>
            </a:r>
          </a:p>
          <a:p>
            <a:r>
              <a:rPr lang="hu-HU" dirty="0" smtClean="0"/>
              <a:t> Gráf típusú adatokra és rekord típusú adatokra egyaránt alkalmazható</a:t>
            </a:r>
          </a:p>
          <a:p>
            <a:pPr lvl="1"/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spektrál</a:t>
            </a:r>
            <a:r>
              <a:rPr lang="hu-HU" dirty="0" smtClean="0"/>
              <a:t> klaszterezés algoritmusa </a:t>
            </a:r>
            <a:r>
              <a:rPr lang="hu-HU" sz="2200" dirty="0" smtClean="0"/>
              <a:t>(Forrás: </a:t>
            </a:r>
            <a:r>
              <a:rPr lang="hu-HU" sz="2200" dirty="0" err="1" smtClean="0"/>
              <a:t>Ng</a:t>
            </a:r>
            <a:r>
              <a:rPr lang="hu-HU" sz="2200" dirty="0" smtClean="0"/>
              <a:t> et </a:t>
            </a:r>
            <a:r>
              <a:rPr lang="hu-HU" sz="2200" dirty="0" err="1" smtClean="0"/>
              <a:t>al</a:t>
            </a:r>
            <a:r>
              <a:rPr lang="hu-HU" sz="2200" dirty="0" smtClean="0"/>
              <a:t>., 2002)</a:t>
            </a:r>
            <a:endParaRPr lang="hu-HU" sz="2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0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hu-HU" dirty="0" smtClean="0"/>
              <a:t>Bemenet</a:t>
            </a:r>
            <a:r>
              <a:rPr lang="en-US" dirty="0" smtClean="0"/>
              <a:t>: </a:t>
            </a:r>
            <a:r>
              <a:rPr lang="en-US" i="1" dirty="0" smtClean="0"/>
              <a:t>S ∈ </a:t>
            </a:r>
            <a:r>
              <a:rPr lang="en-US" i="1" dirty="0" err="1" smtClean="0"/>
              <a:t>R</a:t>
            </a:r>
            <a:r>
              <a:rPr lang="en-US" i="1" baseline="30000" dirty="0" err="1" smtClean="0"/>
              <a:t>n×n</a:t>
            </a:r>
            <a:r>
              <a:rPr lang="hu-HU" i="1" dirty="0" smtClean="0"/>
              <a:t> </a:t>
            </a:r>
            <a:r>
              <a:rPr lang="hu-HU" dirty="0" smtClean="0"/>
              <a:t>hasonlósági mátrix,</a:t>
            </a:r>
            <a:r>
              <a:rPr lang="en-US" i="1" dirty="0" smtClean="0"/>
              <a:t> </a:t>
            </a:r>
            <a:r>
              <a:rPr lang="hu-HU" i="1" dirty="0" smtClean="0"/>
              <a:t>k, </a:t>
            </a:r>
            <a:r>
              <a:rPr lang="hu-HU" dirty="0" smtClean="0"/>
              <a:t>a létrehozandó klaszterek száma</a:t>
            </a:r>
          </a:p>
          <a:p>
            <a:endParaRPr lang="hu-HU" dirty="0" smtClean="0"/>
          </a:p>
          <a:p>
            <a:r>
              <a:rPr lang="hu-HU" dirty="0" smtClean="0"/>
              <a:t>Hozzuk létre a hasonlósági gráfot, legyen ennek a súlyozott szomszédsági mátrixa</a:t>
            </a:r>
            <a:r>
              <a:rPr lang="en-US" dirty="0" smtClean="0"/>
              <a:t> </a:t>
            </a:r>
            <a:r>
              <a:rPr lang="en-US" i="1" dirty="0" smtClean="0"/>
              <a:t>W</a:t>
            </a:r>
            <a:endParaRPr lang="hu-HU" dirty="0" smtClean="0"/>
          </a:p>
          <a:p>
            <a:r>
              <a:rPr lang="hu-HU" dirty="0" smtClean="0"/>
              <a:t>Számítsuk ki az </a:t>
            </a:r>
            <a:r>
              <a:rPr lang="hu-HU" i="1" dirty="0" err="1" smtClean="0"/>
              <a:t>L</a:t>
            </a:r>
            <a:r>
              <a:rPr lang="hu-HU" i="1" baseline="-25000" dirty="0" err="1" smtClean="0"/>
              <a:t>sym</a:t>
            </a:r>
            <a:r>
              <a:rPr lang="hu-HU" i="1" dirty="0" smtClean="0"/>
              <a:t> </a:t>
            </a:r>
            <a:r>
              <a:rPr lang="hu-HU" dirty="0" smtClean="0"/>
              <a:t>normalizált Laplace-mátrixot</a:t>
            </a:r>
            <a:endParaRPr lang="en-US" i="1" dirty="0" smtClean="0"/>
          </a:p>
          <a:p>
            <a:r>
              <a:rPr lang="hu-HU" b="1" dirty="0" smtClean="0"/>
              <a:t>Számítsuk ki </a:t>
            </a:r>
            <a:r>
              <a:rPr lang="hu-HU" b="1" i="1" dirty="0" err="1" smtClean="0"/>
              <a:t>L</a:t>
            </a:r>
            <a:r>
              <a:rPr lang="hu-HU" b="1" i="1" baseline="-25000" dirty="0" err="1" smtClean="0"/>
              <a:t>sym</a:t>
            </a:r>
            <a:r>
              <a:rPr lang="hu-HU" b="1" dirty="0" smtClean="0"/>
              <a:t> első </a:t>
            </a:r>
            <a:r>
              <a:rPr lang="hu-HU" b="1" i="1" dirty="0" smtClean="0"/>
              <a:t>k </a:t>
            </a:r>
            <a:r>
              <a:rPr lang="hu-HU" b="1" dirty="0" smtClean="0"/>
              <a:t>sajátvektorát, </a:t>
            </a:r>
            <a:r>
              <a:rPr lang="hu-HU" b="1" i="1" dirty="0" smtClean="0"/>
              <a:t>u</a:t>
            </a:r>
            <a:r>
              <a:rPr lang="hu-HU" b="1" i="1" baseline="-25000" dirty="0" smtClean="0"/>
              <a:t>1</a:t>
            </a:r>
            <a:r>
              <a:rPr lang="hu-HU" b="1" i="1" dirty="0" smtClean="0"/>
              <a:t>, . . . , </a:t>
            </a:r>
            <a:r>
              <a:rPr lang="hu-HU" b="1" i="1" dirty="0" err="1" smtClean="0"/>
              <a:t>u</a:t>
            </a:r>
            <a:r>
              <a:rPr lang="hu-HU" b="1" i="1" baseline="-25000" dirty="0" err="1" smtClean="0"/>
              <a:t>k</a:t>
            </a:r>
            <a:r>
              <a:rPr lang="hu-HU" b="1" dirty="0" err="1" smtClean="0"/>
              <a:t>-t</a:t>
            </a:r>
            <a:endParaRPr lang="hu-HU" b="1" dirty="0" smtClean="0"/>
          </a:p>
          <a:p>
            <a:r>
              <a:rPr lang="hu-HU" dirty="0" smtClean="0"/>
              <a:t>Ezeket az u</a:t>
            </a:r>
            <a:r>
              <a:rPr lang="hu-HU" baseline="-25000" dirty="0" smtClean="0"/>
              <a:t>1</a:t>
            </a:r>
            <a:r>
              <a:rPr lang="hu-HU" dirty="0" smtClean="0"/>
              <a:t>, …, </a:t>
            </a:r>
            <a:r>
              <a:rPr lang="hu-HU" dirty="0" err="1" smtClean="0"/>
              <a:t>u</a:t>
            </a:r>
            <a:r>
              <a:rPr lang="hu-HU" baseline="-25000" dirty="0" err="1" smtClean="0"/>
              <a:t>k</a:t>
            </a:r>
            <a:r>
              <a:rPr lang="hu-HU" dirty="0" smtClean="0"/>
              <a:t> vektorokat helyezzük el oszlopokként az</a:t>
            </a:r>
            <a:r>
              <a:rPr lang="en-US" dirty="0" smtClean="0"/>
              <a:t> </a:t>
            </a:r>
            <a:r>
              <a:rPr lang="en-US" i="1" dirty="0" smtClean="0"/>
              <a:t>U ∈ </a:t>
            </a:r>
            <a:r>
              <a:rPr lang="en-US" i="1" dirty="0" err="1" smtClean="0"/>
              <a:t>R</a:t>
            </a:r>
            <a:r>
              <a:rPr lang="en-US" i="1" baseline="30000" dirty="0" err="1" smtClean="0"/>
              <a:t>n×k</a:t>
            </a:r>
            <a:r>
              <a:rPr lang="en-US" i="1" dirty="0" smtClean="0"/>
              <a:t> </a:t>
            </a:r>
            <a:r>
              <a:rPr lang="hu-HU" i="1" dirty="0" smtClean="0"/>
              <a:t>mátrixban</a:t>
            </a:r>
          </a:p>
          <a:p>
            <a:r>
              <a:rPr lang="hu-HU" b="1" dirty="0" smtClean="0"/>
              <a:t>Hozzuk létre a </a:t>
            </a:r>
            <a:r>
              <a:rPr lang="en-US" b="1" i="1" dirty="0" smtClean="0"/>
              <a:t>T ∈ </a:t>
            </a:r>
            <a:r>
              <a:rPr lang="en-US" b="1" i="1" dirty="0" err="1" smtClean="0"/>
              <a:t>R</a:t>
            </a:r>
            <a:r>
              <a:rPr lang="en-US" b="1" i="1" baseline="30000" dirty="0" err="1" smtClean="0"/>
              <a:t>n×k</a:t>
            </a:r>
            <a:r>
              <a:rPr lang="en-US" b="1" i="1" baseline="30000" dirty="0" smtClean="0"/>
              <a:t> </a:t>
            </a:r>
            <a:r>
              <a:rPr lang="hu-HU" b="1" dirty="0" smtClean="0"/>
              <a:t>mátrixot U 1-re </a:t>
            </a:r>
            <a:r>
              <a:rPr lang="hu-HU" b="1" dirty="0" err="1" smtClean="0"/>
              <a:t>normálásával</a:t>
            </a:r>
            <a:endParaRPr lang="en-US" b="1" dirty="0" smtClean="0"/>
          </a:p>
          <a:p>
            <a:r>
              <a:rPr lang="en-US" i="1" dirty="0" err="1" smtClean="0"/>
              <a:t>i</a:t>
            </a:r>
            <a:r>
              <a:rPr lang="en-US" i="1" dirty="0" smtClean="0"/>
              <a:t> = 1, . . .,n</a:t>
            </a:r>
            <a:r>
              <a:rPr lang="hu-HU" dirty="0" err="1" smtClean="0"/>
              <a:t>-re</a:t>
            </a:r>
            <a:r>
              <a:rPr lang="hu-HU" dirty="0" smtClean="0"/>
              <a:t> legyen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∈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k</a:t>
            </a:r>
            <a:r>
              <a:rPr lang="en-US" i="1" dirty="0" smtClean="0"/>
              <a:t> </a:t>
            </a:r>
            <a:r>
              <a:rPr lang="hu-HU" dirty="0" smtClean="0"/>
              <a:t>a </a:t>
            </a:r>
            <a:r>
              <a:rPr lang="hu-HU" i="1" dirty="0" smtClean="0"/>
              <a:t>T</a:t>
            </a:r>
            <a:r>
              <a:rPr lang="hu-HU" dirty="0" smtClean="0"/>
              <a:t> </a:t>
            </a:r>
            <a:r>
              <a:rPr lang="hu-HU" dirty="0" err="1" smtClean="0"/>
              <a:t>i-edik</a:t>
            </a:r>
            <a:r>
              <a:rPr lang="hu-HU" dirty="0" smtClean="0"/>
              <a:t> sorához tartozó vektor</a:t>
            </a:r>
            <a:endParaRPr lang="en-US" i="1" dirty="0" smtClean="0"/>
          </a:p>
          <a:p>
            <a:r>
              <a:rPr lang="hu-HU" dirty="0" smtClean="0"/>
              <a:t>Klaszterezzük az </a:t>
            </a:r>
            <a:r>
              <a:rPr lang="en-US" i="1" dirty="0" smtClean="0"/>
              <a:t>(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)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=1,...,n</a:t>
            </a:r>
            <a:r>
              <a:rPr lang="en-US" i="1" dirty="0" smtClean="0"/>
              <a:t> </a:t>
            </a:r>
            <a:r>
              <a:rPr lang="hu-HU" dirty="0" smtClean="0"/>
              <a:t>vektorokat a </a:t>
            </a:r>
            <a:r>
              <a:rPr lang="en-US" i="1" dirty="0" smtClean="0"/>
              <a:t>C</a:t>
            </a:r>
            <a:r>
              <a:rPr lang="en-US" i="1" baseline="-25000" dirty="0" smtClean="0"/>
              <a:t>1</a:t>
            </a:r>
            <a:r>
              <a:rPr lang="en-US" i="1" dirty="0" smtClean="0"/>
              <a:t>, . . . , C</a:t>
            </a:r>
            <a:r>
              <a:rPr lang="en-US" i="1" baseline="-25000" dirty="0" smtClean="0"/>
              <a:t>k</a:t>
            </a:r>
            <a:r>
              <a:rPr lang="hu-HU" i="1" dirty="0" smtClean="0"/>
              <a:t> </a:t>
            </a:r>
            <a:r>
              <a:rPr lang="hu-HU" dirty="0" smtClean="0"/>
              <a:t>klaszterekbe a </a:t>
            </a:r>
            <a:r>
              <a:rPr lang="hu-HU" dirty="0" err="1" smtClean="0"/>
              <a:t>k-közép</a:t>
            </a:r>
            <a:r>
              <a:rPr lang="hu-HU" dirty="0" smtClean="0"/>
              <a:t> algoritmussal</a:t>
            </a:r>
            <a:endParaRPr lang="en-US" i="1" dirty="0" smtClean="0"/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Kimenet</a:t>
            </a:r>
            <a:r>
              <a:rPr lang="en-US" dirty="0" smtClean="0"/>
              <a:t>: </a:t>
            </a:r>
            <a:r>
              <a:rPr lang="en-US" i="1" dirty="0" smtClean="0"/>
              <a:t>A</a:t>
            </a:r>
            <a:r>
              <a:rPr lang="en-US" i="1" baseline="-25000" dirty="0" smtClean="0"/>
              <a:t>1</a:t>
            </a:r>
            <a:r>
              <a:rPr lang="en-US" i="1" dirty="0" smtClean="0"/>
              <a:t>, . . .,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k</a:t>
            </a:r>
            <a:r>
              <a:rPr lang="en-US" i="1" dirty="0" smtClean="0"/>
              <a:t> </a:t>
            </a:r>
            <a:r>
              <a:rPr lang="hu-HU" dirty="0" smtClean="0"/>
              <a:t>klaszterek, melyekre </a:t>
            </a:r>
            <a:r>
              <a:rPr lang="hu-HU" i="1" dirty="0" err="1" smtClean="0"/>
              <a:t>A</a:t>
            </a:r>
            <a:r>
              <a:rPr lang="hu-HU" i="1" baseline="-25000" dirty="0" err="1" smtClean="0"/>
              <a:t>i</a:t>
            </a:r>
            <a:r>
              <a:rPr lang="hu-HU" i="1" dirty="0" smtClean="0"/>
              <a:t> = {j |</a:t>
            </a:r>
            <a:r>
              <a:rPr lang="hu-HU" i="1" dirty="0" err="1" smtClean="0"/>
              <a:t>y</a:t>
            </a:r>
            <a:r>
              <a:rPr lang="hu-HU" i="1" baseline="-25000" dirty="0" err="1" smtClean="0"/>
              <a:t>j</a:t>
            </a:r>
            <a:r>
              <a:rPr lang="hu-HU" i="1" dirty="0" smtClean="0"/>
              <a:t> ∈ </a:t>
            </a:r>
            <a:r>
              <a:rPr lang="hu-HU" i="1" dirty="0" err="1" smtClean="0"/>
              <a:t>C</a:t>
            </a:r>
            <a:r>
              <a:rPr lang="hu-HU" i="1" baseline="-25000" dirty="0" err="1" smtClean="0"/>
              <a:t>i</a:t>
            </a:r>
            <a:r>
              <a:rPr lang="hu-HU" i="1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spektrál</a:t>
            </a:r>
            <a:r>
              <a:rPr lang="hu-HU" dirty="0" smtClean="0"/>
              <a:t> klaszterezés működési elve</a:t>
            </a:r>
            <a:br>
              <a:rPr lang="hu-HU" dirty="0" smtClean="0"/>
            </a:br>
            <a:r>
              <a:rPr lang="hu-HU" sz="2200" dirty="0" smtClean="0"/>
              <a:t>(Forrás: von </a:t>
            </a:r>
            <a:r>
              <a:rPr lang="hu-HU" sz="2200" dirty="0" err="1" smtClean="0"/>
              <a:t>Luxburg</a:t>
            </a:r>
            <a:r>
              <a:rPr lang="hu-HU" sz="2200" dirty="0" smtClean="0"/>
              <a:t>, 2007)</a:t>
            </a:r>
            <a:endParaRPr lang="hu-HU" sz="2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dirty="0" smtClean="0"/>
              <a:t>Ha adott egy gráf W szomszédsági mátrixa, adott </a:t>
            </a:r>
            <a:r>
              <a:rPr lang="hu-HU" sz="2800" i="1" dirty="0" smtClean="0"/>
              <a:t>k</a:t>
            </a:r>
            <a:r>
              <a:rPr lang="hu-HU" sz="2800" dirty="0" smtClean="0"/>
              <a:t> számú részhalmaz előállításához olyan A</a:t>
            </a:r>
            <a:r>
              <a:rPr lang="hu-HU" sz="2800" baseline="-25000" dirty="0" smtClean="0"/>
              <a:t>1</a:t>
            </a:r>
            <a:r>
              <a:rPr lang="hu-HU" sz="2800" dirty="0" smtClean="0"/>
              <a:t>, …, </a:t>
            </a:r>
            <a:r>
              <a:rPr lang="hu-HU" sz="2800" dirty="0" err="1" smtClean="0"/>
              <a:t>A</a:t>
            </a:r>
            <a:r>
              <a:rPr lang="hu-HU" sz="2800" baseline="-25000" dirty="0" err="1" smtClean="0"/>
              <a:t>k</a:t>
            </a:r>
            <a:r>
              <a:rPr lang="hu-HU" sz="2800" dirty="0" smtClean="0"/>
              <a:t> partíciót kell találnunk, mely minimalizálja a következőt:</a:t>
            </a:r>
          </a:p>
          <a:p>
            <a:endParaRPr lang="hu-HU" sz="2800" dirty="0" smtClean="0"/>
          </a:p>
          <a:p>
            <a:endParaRPr lang="hu-HU" sz="2800" dirty="0" smtClean="0"/>
          </a:p>
          <a:p>
            <a:r>
              <a:rPr lang="hu-HU" sz="2800" dirty="0" smtClean="0"/>
              <a:t>Javítja a klaszterezés minőségét, ha a következőt minimalizáljuk:</a:t>
            </a:r>
          </a:p>
          <a:p>
            <a:endParaRPr lang="hu-HU" dirty="0" smtClean="0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/>
        </p:nvGraphicFramePr>
        <p:xfrm>
          <a:off x="2339752" y="3356992"/>
          <a:ext cx="4569785" cy="935980"/>
        </p:xfrm>
        <a:graphic>
          <a:graphicData uri="http://schemas.openxmlformats.org/presentationml/2006/ole">
            <p:oleObj spid="_x0000_s1026" name="Equation" r:id="rId4" imgW="2108160" imgH="4316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198563" y="5241925"/>
          <a:ext cx="7075487" cy="990600"/>
        </p:xfrm>
        <a:graphic>
          <a:graphicData uri="http://schemas.openxmlformats.org/presentationml/2006/ole">
            <p:oleObj spid="_x0000_s1027" name="Equation" r:id="rId5" imgW="32637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spektrál</a:t>
            </a:r>
            <a:r>
              <a:rPr lang="hu-HU" dirty="0" smtClean="0"/>
              <a:t> klaszterezés működési elve</a:t>
            </a:r>
            <a:br>
              <a:rPr lang="hu-HU" dirty="0" smtClean="0"/>
            </a:br>
            <a:r>
              <a:rPr lang="hu-HU" sz="2200" dirty="0" smtClean="0"/>
              <a:t>(Forrás: von </a:t>
            </a:r>
            <a:r>
              <a:rPr lang="hu-HU" sz="2200" dirty="0" err="1" smtClean="0"/>
              <a:t>Luxburg</a:t>
            </a:r>
            <a:r>
              <a:rPr lang="hu-HU" sz="2200" dirty="0" smtClean="0"/>
              <a:t>, 2007)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Az </a:t>
            </a:r>
            <a:r>
              <a:rPr lang="hu-HU" dirty="0" err="1" smtClean="0"/>
              <a:t>NCut</a:t>
            </a:r>
            <a:r>
              <a:rPr lang="hu-HU" dirty="0" smtClean="0"/>
              <a:t> probléma viszont </a:t>
            </a:r>
            <a:r>
              <a:rPr lang="hu-HU" dirty="0" err="1" smtClean="0"/>
              <a:t>NP-nehéz</a:t>
            </a:r>
            <a:r>
              <a:rPr lang="hu-HU" dirty="0" smtClean="0"/>
              <a:t> (Wagner és Wagner, 1993), de átírhatjuk a következőképpen:</a:t>
            </a:r>
          </a:p>
          <a:p>
            <a:r>
              <a:rPr lang="hu-HU" dirty="0" smtClean="0"/>
              <a:t>A </a:t>
            </a:r>
            <a:r>
              <a:rPr lang="hu-HU" i="1" dirty="0" smtClean="0"/>
              <a:t>k </a:t>
            </a:r>
            <a:r>
              <a:rPr lang="hu-HU" dirty="0" smtClean="0"/>
              <a:t>feltárandó klaszterhez definiáljuk a </a:t>
            </a:r>
            <a:r>
              <a:rPr lang="hu-HU" i="1" dirty="0" err="1" smtClean="0"/>
              <a:t>h</a:t>
            </a:r>
            <a:r>
              <a:rPr lang="hu-HU" i="1" baseline="-25000" dirty="0" err="1" smtClean="0"/>
              <a:t>j</a:t>
            </a:r>
            <a:r>
              <a:rPr lang="hu-HU" i="1" dirty="0" smtClean="0"/>
              <a:t> </a:t>
            </a:r>
            <a:r>
              <a:rPr lang="hu-HU" dirty="0" smtClean="0"/>
              <a:t>indikátorvektorokat a következőképpen:</a:t>
            </a:r>
          </a:p>
          <a:p>
            <a:endParaRPr lang="hu-HU" dirty="0" smtClean="0"/>
          </a:p>
          <a:p>
            <a:endParaRPr lang="hu-HU" dirty="0" smtClean="0"/>
          </a:p>
        </p:txBody>
      </p:sp>
      <p:pic>
        <p:nvPicPr>
          <p:cNvPr id="5" name="Kép 4" descr="eq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4149080"/>
            <a:ext cx="7575007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spektrál</a:t>
            </a:r>
            <a:r>
              <a:rPr lang="hu-HU" dirty="0" smtClean="0"/>
              <a:t> klaszterezés működési elve</a:t>
            </a:r>
            <a:br>
              <a:rPr lang="hu-HU" dirty="0" smtClean="0"/>
            </a:br>
            <a:r>
              <a:rPr lang="hu-HU" sz="2200" dirty="0" smtClean="0"/>
              <a:t>(Forrás: von </a:t>
            </a:r>
            <a:r>
              <a:rPr lang="hu-HU" sz="2200" dirty="0" err="1" smtClean="0"/>
              <a:t>Luxburg</a:t>
            </a:r>
            <a:r>
              <a:rPr lang="hu-HU" sz="2200" dirty="0" smtClean="0"/>
              <a:t>, 2007)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hu-HU" dirty="0" smtClean="0"/>
              <a:t>Az ezeket oszlopokként tartalmazó </a:t>
            </a:r>
            <a:r>
              <a:rPr lang="hu-HU" i="1" dirty="0" smtClean="0"/>
              <a:t>H</a:t>
            </a:r>
            <a:r>
              <a:rPr lang="hu-HU" dirty="0" smtClean="0"/>
              <a:t> mátrixra</a:t>
            </a:r>
          </a:p>
          <a:p>
            <a:pPr lvl="1"/>
            <a:r>
              <a:rPr lang="hu-HU" i="1" dirty="0" smtClean="0"/>
              <a:t>H’H = I</a:t>
            </a:r>
          </a:p>
          <a:p>
            <a:pPr lvl="1"/>
            <a:r>
              <a:rPr lang="hu-HU" i="1" dirty="0" smtClean="0"/>
              <a:t> </a:t>
            </a:r>
          </a:p>
          <a:p>
            <a:r>
              <a:rPr lang="hu-HU" dirty="0" smtClean="0"/>
              <a:t>Így az </a:t>
            </a:r>
            <a:r>
              <a:rPr lang="hu-HU" dirty="0" err="1" smtClean="0"/>
              <a:t>Ncut</a:t>
            </a:r>
            <a:r>
              <a:rPr lang="hu-HU" dirty="0" smtClean="0"/>
              <a:t> probléma értelmezhető úgy is, hogy </a:t>
            </a:r>
          </a:p>
          <a:p>
            <a:endParaRPr lang="hu-HU" dirty="0" smtClean="0"/>
          </a:p>
          <a:p>
            <a:r>
              <a:rPr lang="hu-HU" dirty="0" smtClean="0"/>
              <a:t>Ha ebbe behelyettesítjük a T = D</a:t>
            </a:r>
            <a:r>
              <a:rPr lang="hu-HU" baseline="30000" dirty="0" smtClean="0"/>
              <a:t>1/2</a:t>
            </a:r>
            <a:r>
              <a:rPr lang="hu-HU" dirty="0" smtClean="0"/>
              <a:t>H mátrixot, a probléma átírható a következő formába:</a:t>
            </a:r>
          </a:p>
        </p:txBody>
      </p:sp>
      <p:pic>
        <p:nvPicPr>
          <p:cNvPr id="8" name="Kép 7" descr="eq0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2348880"/>
            <a:ext cx="5456944" cy="738851"/>
          </a:xfrm>
          <a:prstGeom prst="rect">
            <a:avLst/>
          </a:prstGeom>
        </p:spPr>
      </p:pic>
      <p:pic>
        <p:nvPicPr>
          <p:cNvPr id="9" name="Kép 8" descr="eq0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501008"/>
            <a:ext cx="6055643" cy="792088"/>
          </a:xfrm>
          <a:prstGeom prst="rect">
            <a:avLst/>
          </a:prstGeom>
        </p:spPr>
      </p:pic>
      <p:pic>
        <p:nvPicPr>
          <p:cNvPr id="10" name="Kép 9" descr="eq0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9592" y="5661248"/>
            <a:ext cx="7056784" cy="7240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5121</TotalTime>
  <Words>1132</Words>
  <Application>Microsoft Office PowerPoint</Application>
  <PresentationFormat>Diavetítés a képernyőre (4:3 oldalarány)</PresentationFormat>
  <Paragraphs>178</Paragraphs>
  <Slides>30</Slides>
  <Notes>3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30</vt:i4>
      </vt:variant>
    </vt:vector>
  </HeadingPairs>
  <TitlesOfParts>
    <vt:vector size="32" baseType="lpstr">
      <vt:lpstr>Office-téma</vt:lpstr>
      <vt:lpstr>Equation</vt:lpstr>
      <vt:lpstr>Klaszterező algoritmusok smart city alkalmazásokhoz</vt:lpstr>
      <vt:lpstr>Smart city / smart campus</vt:lpstr>
      <vt:lpstr>Klaszterezés</vt:lpstr>
      <vt:lpstr>Heterogén típusú adatok klaszterezése</vt:lpstr>
      <vt:lpstr>Spektrál klaszterezés</vt:lpstr>
      <vt:lpstr>A spektrál klaszterezés algoritmusa (Forrás: Ng et al., 2002)</vt:lpstr>
      <vt:lpstr>A spektrál klaszterezés működési elve (Forrás: von Luxburg, 2007)</vt:lpstr>
      <vt:lpstr>A spektrál klaszterezés működési elve (Forrás: von Luxburg, 2007)</vt:lpstr>
      <vt:lpstr>A spektrál klaszterezés működési elve (Forrás: von Luxburg, 2007)</vt:lpstr>
      <vt:lpstr>A spektrál klaszterezés működési elve (Forrás: von Luxburg, 2007)</vt:lpstr>
      <vt:lpstr>Gráf és rekord típusú adatok együttes felhasználása</vt:lpstr>
      <vt:lpstr>Gráf és rekord típusú adatok együttes felhasználása – II. verzió</vt:lpstr>
      <vt:lpstr>Gráf és rekord típusú adatok együttes felhasználása – III. verzió</vt:lpstr>
      <vt:lpstr>Implementáció - R</vt:lpstr>
      <vt:lpstr>Implementáció - R</vt:lpstr>
      <vt:lpstr>Implementáció - R</vt:lpstr>
      <vt:lpstr>Teszteredmények</vt:lpstr>
      <vt:lpstr>Teszteredmények</vt:lpstr>
      <vt:lpstr>Teszteredmények</vt:lpstr>
      <vt:lpstr>Teszteredmények</vt:lpstr>
      <vt:lpstr>Teszteredmények</vt:lpstr>
      <vt:lpstr>Teszteredmények</vt:lpstr>
      <vt:lpstr>Teszteredmények</vt:lpstr>
      <vt:lpstr>Teszteredmények</vt:lpstr>
      <vt:lpstr>Teszteredmények</vt:lpstr>
      <vt:lpstr>További lehetőségek – adatok</vt:lpstr>
      <vt:lpstr>Kliens-szerver kapcsolat</vt:lpstr>
      <vt:lpstr>További lehetőségek - hatékonyság</vt:lpstr>
      <vt:lpstr>Irodalomjegyzék</vt:lpstr>
      <vt:lpstr>Köszönöm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Klaszterező algoritmusok smart city alkalmazásokhoz</dc:title>
  <dc:creator>Lafi</dc:creator>
  <cp:lastModifiedBy>Lafi</cp:lastModifiedBy>
  <cp:revision>94</cp:revision>
  <dcterms:created xsi:type="dcterms:W3CDTF">2013-03-30T10:47:00Z</dcterms:created>
  <dcterms:modified xsi:type="dcterms:W3CDTF">2013-04-03T21:45:34Z</dcterms:modified>
</cp:coreProperties>
</file>